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632C482-A10E-44D4-987F-422048CF4A0A}" type="datetimeFigureOut">
              <a:rPr lang="en-US" smtClean="0"/>
              <a:t>11/14/2021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481EE24-CDA5-4218-99DB-6FE9F78E082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32C482-A10E-44D4-987F-422048CF4A0A}"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1EE24-CDA5-4218-99DB-6FE9F78E08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32C482-A10E-44D4-987F-422048CF4A0A}"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1EE24-CDA5-4218-99DB-6FE9F78E08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32C482-A10E-44D4-987F-422048CF4A0A}"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1EE24-CDA5-4218-99DB-6FE9F78E08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32C482-A10E-44D4-987F-422048CF4A0A}"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1EE24-CDA5-4218-99DB-6FE9F78E082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32C482-A10E-44D4-987F-422048CF4A0A}"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1EE24-CDA5-4218-99DB-6FE9F78E082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632C482-A10E-44D4-987F-422048CF4A0A}" type="datetimeFigureOut">
              <a:rPr lang="en-US" smtClean="0"/>
              <a:t>11/14/2021</a:t>
            </a:fld>
            <a:endParaRPr lang="en-US"/>
          </a:p>
        </p:txBody>
      </p:sp>
      <p:sp>
        <p:nvSpPr>
          <p:cNvPr id="27" name="Slide Number Placeholder 26"/>
          <p:cNvSpPr>
            <a:spLocks noGrp="1"/>
          </p:cNvSpPr>
          <p:nvPr>
            <p:ph type="sldNum" sz="quarter" idx="11"/>
          </p:nvPr>
        </p:nvSpPr>
        <p:spPr/>
        <p:txBody>
          <a:bodyPr rtlCol="0"/>
          <a:lstStyle/>
          <a:p>
            <a:fld id="{9481EE24-CDA5-4218-99DB-6FE9F78E0829}"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632C482-A10E-44D4-987F-422048CF4A0A}" type="datetimeFigureOut">
              <a:rPr lang="en-US" smtClean="0"/>
              <a:t>11/14/2021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481EE24-CDA5-4218-99DB-6FE9F78E08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2C482-A10E-44D4-987F-422048CF4A0A}" type="datetimeFigureOut">
              <a:rPr lang="en-US" smtClean="0"/>
              <a:t>11/14/2021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81EE24-CDA5-4218-99DB-6FE9F78E08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32C482-A10E-44D4-987F-422048CF4A0A}"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1EE24-CDA5-4218-99DB-6FE9F78E082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32C482-A10E-44D4-987F-422048CF4A0A}"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1EE24-CDA5-4218-99DB-6FE9F78E08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632C482-A10E-44D4-987F-422048CF4A0A}" type="datetimeFigureOut">
              <a:rPr lang="en-US" smtClean="0"/>
              <a:t>11/14/2021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481EE24-CDA5-4218-99DB-6FE9F78E08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a:solidFill>
                  <a:srgbClr val="FF0000"/>
                </a:solidFill>
                <a:latin typeface="Times New Roman" pitchFamily="18" charset="0"/>
                <a:ea typeface="+mn-ea"/>
                <a:cs typeface="Times New Roman" pitchFamily="18" charset="0"/>
              </a:rPr>
              <a:t>ANTAGONISM BETWEEN HOMOEOPATHY AND ALLOPATHY</a:t>
            </a:r>
            <a:endParaRPr lang="en-US" sz="54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36576" indent="0" algn="ctr">
              <a:buNone/>
            </a:pPr>
            <a:r>
              <a:rPr lang="en-US" sz="4800" dirty="0">
                <a:solidFill>
                  <a:srgbClr val="FF0000"/>
                </a:solidFill>
                <a:latin typeface="Times New Roman" pitchFamily="18" charset="0"/>
                <a:cs typeface="Times New Roman" pitchFamily="18" charset="0"/>
              </a:rPr>
              <a:t/>
            </a:r>
            <a:br>
              <a:rPr lang="en-US" sz="4800" dirty="0">
                <a:solidFill>
                  <a:srgbClr val="FF0000"/>
                </a:solidFill>
                <a:latin typeface="Times New Roman" pitchFamily="18" charset="0"/>
                <a:cs typeface="Times New Roman" pitchFamily="18" charset="0"/>
              </a:rPr>
            </a:br>
            <a:endParaRPr lang="en-US" sz="3900" dirty="0" smtClean="0">
              <a:solidFill>
                <a:srgbClr val="FF0000"/>
              </a:solidFill>
              <a:latin typeface="Times New Roman" pitchFamily="18" charset="0"/>
              <a:cs typeface="Times New Roman" pitchFamily="18" charset="0"/>
            </a:endParaRPr>
          </a:p>
          <a:p>
            <a:pPr marL="36576" lvl="0" indent="0" algn="r">
              <a:spcBef>
                <a:spcPct val="20000"/>
              </a:spcBef>
              <a:buClr>
                <a:srgbClr val="D16349"/>
              </a:buClr>
              <a:buSzPct val="85000"/>
              <a:buNone/>
            </a:pPr>
            <a:endParaRPr lang="en-US" sz="3300" b="1" dirty="0" smtClean="0">
              <a:solidFill>
                <a:srgbClr val="FF0000"/>
              </a:solidFill>
              <a:latin typeface="Times New Roman" pitchFamily="18" charset="0"/>
              <a:cs typeface="Times New Roman" pitchFamily="18" charset="0"/>
            </a:endParaRPr>
          </a:p>
          <a:p>
            <a:pPr marL="36576" lvl="0" indent="0" algn="r">
              <a:spcBef>
                <a:spcPct val="20000"/>
              </a:spcBef>
              <a:buClr>
                <a:srgbClr val="D16349"/>
              </a:buClr>
              <a:buSzPct val="85000"/>
              <a:buNone/>
            </a:pPr>
            <a:r>
              <a:rPr lang="en-US" sz="3300" b="1" dirty="0" smtClean="0">
                <a:solidFill>
                  <a:srgbClr val="FF0000"/>
                </a:solidFill>
                <a:latin typeface="Times New Roman" pitchFamily="18" charset="0"/>
                <a:cs typeface="Times New Roman" pitchFamily="18" charset="0"/>
              </a:rPr>
              <a:t>Dr</a:t>
            </a:r>
            <a:r>
              <a:rPr lang="en-US" sz="3300" b="1" dirty="0">
                <a:solidFill>
                  <a:srgbClr val="FF0000"/>
                </a:solidFill>
                <a:latin typeface="Times New Roman" pitchFamily="18" charset="0"/>
                <a:cs typeface="Times New Roman" pitchFamily="18" charset="0"/>
              </a:rPr>
              <a:t>. Satheesh M Nair M.D(HOM)</a:t>
            </a:r>
          </a:p>
          <a:p>
            <a:pPr marL="36576" lvl="0" indent="0" algn="r">
              <a:spcBef>
                <a:spcPct val="20000"/>
              </a:spcBef>
              <a:buClr>
                <a:srgbClr val="D16349"/>
              </a:buClr>
              <a:buSzPct val="85000"/>
              <a:buNone/>
            </a:pPr>
            <a:r>
              <a:rPr lang="en-US" sz="3300" b="1" dirty="0">
                <a:solidFill>
                  <a:srgbClr val="FF0000"/>
                </a:solidFill>
                <a:latin typeface="Times New Roman" pitchFamily="18" charset="0"/>
                <a:cs typeface="Times New Roman" pitchFamily="18" charset="0"/>
              </a:rPr>
              <a:t>Assistant Professor</a:t>
            </a:r>
          </a:p>
          <a:p>
            <a:pPr marL="36576" lvl="0" indent="0" algn="r">
              <a:spcBef>
                <a:spcPct val="20000"/>
              </a:spcBef>
              <a:buClr>
                <a:srgbClr val="D16349"/>
              </a:buClr>
              <a:buSzPct val="85000"/>
              <a:buNone/>
            </a:pPr>
            <a:r>
              <a:rPr lang="en-US" sz="3300" b="1" dirty="0">
                <a:solidFill>
                  <a:srgbClr val="FF0000"/>
                </a:solidFill>
                <a:latin typeface="Times New Roman" pitchFamily="18" charset="0"/>
                <a:cs typeface="Times New Roman" pitchFamily="18" charset="0"/>
              </a:rPr>
              <a:t>Dept. Of Organon Of Medicine</a:t>
            </a:r>
          </a:p>
          <a:p>
            <a:pPr marL="36576" lvl="0" indent="0" algn="r">
              <a:spcBef>
                <a:spcPct val="20000"/>
              </a:spcBef>
              <a:buClr>
                <a:srgbClr val="D16349"/>
              </a:buClr>
              <a:buSzPct val="85000"/>
              <a:buNone/>
            </a:pPr>
            <a:r>
              <a:rPr lang="en-US" sz="3300" b="1" dirty="0">
                <a:solidFill>
                  <a:srgbClr val="FF0000"/>
                </a:solidFill>
                <a:latin typeface="Times New Roman" pitchFamily="18" charset="0"/>
                <a:cs typeface="Times New Roman" pitchFamily="18" charset="0"/>
              </a:rPr>
              <a:t>Skhmc, Kulasekharam</a:t>
            </a:r>
          </a:p>
          <a:p>
            <a:pPr marL="36576" indent="0" algn="ctr">
              <a:buNone/>
            </a:pPr>
            <a:endParaRPr lang="en-US" sz="4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831462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Philosophical point of view</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Hahnemann perceived that the prevailing methods of treating diseases comprised two processes. One of them the “Rational” involves the theory of the cause and essential nature of diseases. Of this kind was Galen's method which divided into hot, cold, moist and dry; made similar classification of remedies and applied to each disease a remedy from a class of the contrary nature.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49530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Accumulation of blood is treated by abstraction of blood want of tone is corrected with tonics, languid state of animal spirits with stimulants.</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Sydenham advocates blood letting for pleurisy.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50058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Hippocratic method of observing and following the indications of nature. According to this method if in any disease , recovery was preceded by a critical evacuation such as a copious sweat – this was assumed to be nature’s method and sudroifics were accordingly restored to in similar cases. Sydenham says spontaneous sweats often did good. But these were very different from forced ones.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58090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To bring about a cure by inducing artificial sweat would </a:t>
            </a:r>
            <a:r>
              <a:rPr lang="en-US" dirty="0">
                <a:latin typeface="Times New Roman" pitchFamily="18" charset="0"/>
                <a:cs typeface="Times New Roman" pitchFamily="18" charset="0"/>
              </a:rPr>
              <a:t>be like </a:t>
            </a:r>
            <a:r>
              <a:rPr lang="en-US" dirty="0" smtClean="0">
                <a:latin typeface="Times New Roman" pitchFamily="18" charset="0"/>
                <a:cs typeface="Times New Roman" pitchFamily="18" charset="0"/>
              </a:rPr>
              <a:t>ringing bells and lighting bonefires to secure a victory instead to announce one.</a:t>
            </a:r>
          </a:p>
          <a:p>
            <a:r>
              <a:rPr lang="en-US" dirty="0" smtClean="0">
                <a:latin typeface="Times New Roman" pitchFamily="18" charset="0"/>
                <a:cs typeface="Times New Roman" pitchFamily="18" charset="0"/>
              </a:rPr>
              <a:t>The other process included  the administration of so called specifics . Such remedies had been discovered by the merest accident. There was no method behind them and their power to cure was un explainable.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11029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Hahnemann showed the failing of “Rational” philosophy accumulation of blood may be a </a:t>
            </a:r>
            <a:r>
              <a:rPr lang="en-US" b="1" dirty="0" smtClean="0">
                <a:solidFill>
                  <a:srgbClr val="FF0000"/>
                </a:solidFill>
                <a:latin typeface="Times New Roman" pitchFamily="18" charset="0"/>
                <a:cs typeface="Times New Roman" pitchFamily="18" charset="0"/>
              </a:rPr>
              <a:t>PROXIMATE CAUSE  </a:t>
            </a:r>
            <a:r>
              <a:rPr lang="en-US" dirty="0" smtClean="0">
                <a:latin typeface="Times New Roman" pitchFamily="18" charset="0"/>
                <a:cs typeface="Times New Roman" pitchFamily="18" charset="0"/>
              </a:rPr>
              <a:t>in certain diseased conditions. Yet this is not the </a:t>
            </a:r>
            <a:r>
              <a:rPr lang="en-US" b="1" dirty="0" smtClean="0">
                <a:solidFill>
                  <a:srgbClr val="FF0000"/>
                </a:solidFill>
                <a:latin typeface="Times New Roman" pitchFamily="18" charset="0"/>
                <a:cs typeface="Times New Roman" pitchFamily="18" charset="0"/>
              </a:rPr>
              <a:t>ESSENTIAL CAUSE </a:t>
            </a:r>
            <a:r>
              <a:rPr lang="en-US" dirty="0" smtClean="0">
                <a:latin typeface="Times New Roman" pitchFamily="18" charset="0"/>
                <a:cs typeface="Times New Roman" pitchFamily="18" charset="0"/>
              </a:rPr>
              <a:t>of the disease, but only results of a cause. So blood letting is only palliative as it only removes the result of cause without removing the essential cause.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73744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When an effect ceases we may conclude that the cause has ceased to act.</a:t>
            </a:r>
          </a:p>
          <a:p>
            <a:r>
              <a:rPr lang="en-US" dirty="0" smtClean="0">
                <a:latin typeface="Times New Roman" pitchFamily="18" charset="0"/>
                <a:cs typeface="Times New Roman" pitchFamily="18" charset="0"/>
              </a:rPr>
              <a:t>Hahnemann appreciated highly the value of specifics of which medicine was already in possession that he concentrated his life to the task of discovering a method of increasing their number and of reducing their use to a system.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66850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Bacon, Boyle and Sydenham were speaking about specifics.</a:t>
            </a:r>
          </a:p>
          <a:p>
            <a:r>
              <a:rPr lang="en-US" dirty="0" smtClean="0">
                <a:latin typeface="Times New Roman" pitchFamily="18" charset="0"/>
                <a:cs typeface="Times New Roman" pitchFamily="18" charset="0"/>
              </a:rPr>
              <a:t>Sydenham was the moses of the specific methods. Hahnemann the Joshua of that method who led the host of Aesculapius into the promised land of which the Moses had a glorious vision.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88469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Hahnemann shows that specifics are to be discovered by the ascertaining the effects of drugs upon healthy persons. But the profession refused to accept or even to test it and they denounced him for offering it. This is the antagonism.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90127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Hahnemann perceived that in the dominant school a specific was set apart as adopted to any individual member, indiscriminately, of a large nosological group (of diseases). Cinchona bark was considered specific for malaria and no account of individual deviations were taken and so many cases were not cured.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197379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But under our method alone in an absolute individualization of diseases , possible.</a:t>
            </a:r>
          </a:p>
          <a:p>
            <a:pPr marL="36576"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Hahnemann taught us how to discover and apply and showed us the necessity of applying an individual specific to each individual case of diseases.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99880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Historic point of view</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Sir john Forbes says that Hahnemann is undoubtedly a man of  genius and a scholar.</a:t>
            </a:r>
          </a:p>
          <a:p>
            <a:pPr marL="36576"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Huefland the nestor of orthodox medicine in Germany in calling attention to an essay published by Hahnemann in his journal in 1801, speaks of him as  “ one of the most distinguished physicians in Germany”.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994132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Hahnemann taught the value of subjective symptoms (those symptom of which the physician becomes cognizant through the sensibilities of the patient). But the allopaths disregarded them. According to pro. Bock (</a:t>
            </a:r>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iagnosis-1853)- the subjective symptoms are in the highest degree uncertain and treacherous.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682082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first evidences of nearly all diseases consist of subjective symptoms.</a:t>
            </a:r>
          </a:p>
          <a:p>
            <a:pPr marL="36576"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Allopaths can do nothing with these evidences of dynamic changes. They can only wait until the disease becomes well developed and established. This is the weak point in old school philosophy.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195680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To Hahnemann belongs the credit of appreciating the use of subjective symptoms and insisting upon the use of single remedy at a time.</a:t>
            </a:r>
          </a:p>
        </p:txBody>
      </p:sp>
    </p:spTree>
    <p:extLst>
      <p:ext uri="{BB962C8B-B14F-4D97-AF65-F5344CB8AC3E}">
        <p14:creationId xmlns:p14="http://schemas.microsoft.com/office/powerpoint/2010/main" val="3974518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Hahnemann demonstrated the following facts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curative power of a remedy is not in the direct rate of its material quantity</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2) smaller doses of drugs are required to cure diseases.</a:t>
            </a:r>
          </a:p>
          <a:p>
            <a:r>
              <a:rPr lang="en-US" dirty="0" smtClean="0">
                <a:latin typeface="Times New Roman" pitchFamily="18" charset="0"/>
                <a:cs typeface="Times New Roman" pitchFamily="18" charset="0"/>
              </a:rPr>
              <a:t>3)when the symptoms of diseased organism are smaller to those produced in a healthy subject by a drug then this drug will act curatively.</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586489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We have received from the generation of the pupils and successors of Hahnemann , the blazing torch which the Prometheus of our system, lighted at the altar of eternal truth. Our honor depends on the care with which we are turn  transmit to those who shall follow in.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808585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76" indent="0" algn="ctr">
              <a:buNone/>
            </a:pPr>
            <a:endParaRPr lang="en-US" dirty="0" smtClean="0">
              <a:latin typeface="Times New Roman" pitchFamily="18" charset="0"/>
              <a:cs typeface="Times New Roman" pitchFamily="18" charset="0"/>
            </a:endParaRPr>
          </a:p>
          <a:p>
            <a:pPr marL="36576" indent="0" algn="ctr">
              <a:buNone/>
            </a:pPr>
            <a:endParaRPr lang="en-US" dirty="0">
              <a:latin typeface="Times New Roman" pitchFamily="18" charset="0"/>
              <a:cs typeface="Times New Roman" pitchFamily="18" charset="0"/>
            </a:endParaRPr>
          </a:p>
          <a:p>
            <a:pPr marL="36576" indent="0" algn="ctr">
              <a:buNone/>
            </a:pPr>
            <a:endParaRPr lang="en-US" dirty="0" smtClean="0">
              <a:latin typeface="Times New Roman" pitchFamily="18" charset="0"/>
              <a:cs typeface="Times New Roman" pitchFamily="18" charset="0"/>
            </a:endParaRPr>
          </a:p>
          <a:p>
            <a:pPr marL="36576" indent="0" algn="ctr">
              <a:buNone/>
            </a:pPr>
            <a:r>
              <a:rPr lang="en-US" dirty="0" smtClean="0">
                <a:latin typeface="Times New Roman" pitchFamily="18" charset="0"/>
                <a:cs typeface="Times New Roman" pitchFamily="18" charset="0"/>
              </a:rPr>
              <a:t>Thank you</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28062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With his allopathic practice Hahnemann came to know that the drugs are doing only harm, never good effect.</a:t>
            </a:r>
          </a:p>
          <a:p>
            <a:pPr marL="36576"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Sir Forbes says in 1846, that it is better to abandon the active drugs which are doing only harm.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52703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Hahnemann relinquished the practice of medicine and devoted himself to the collateral science of chemistry and to literary labors.</a:t>
            </a:r>
          </a:p>
          <a:p>
            <a:pPr marL="36576"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casual observation in Cullen's materia medica give him the clue to his discovery, as the falling apple did to Newton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04526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Hahnemann thought of drug proving in healthy provers, he searched and collected a large masses of evidences corroborating his speculations from the ancient medical literature.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61329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Hahnemann started proving drugs on himself and other dedicated persons. He started giving proved medicines.</a:t>
            </a:r>
          </a:p>
          <a:p>
            <a:pPr marL="36576"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From 1790-1805 he proved 60 drugs, medicine of experience and fragmenta de. Vir. Med. Pos. were published in 1805. organon was published for the first time in 1810.</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4119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In a letter to Huefland , Hahnemann says I believe I have discovered a system which will render the practice of medicine certain, and it success brilliant. I have labored 15 years to test my discovery. My own experience and the testimony furnished by the records of medicine convince me of its truth.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35074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Hahnemann’s fame as a practitioner grew rapidly. This good fortune excited his colleagues in Koningslutter. Apothecaries turned against him and he was forbidden to practice.</a:t>
            </a:r>
          </a:p>
          <a:p>
            <a:pPr marL="36576"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From 1799- 1821 Hahnemann  was forced to change hos abode  at least 11 times.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60484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Time brings its  sweet revenges. A bronze statue of Hahnemann was erected in 1851 by the town council of Leipsic. 30 years before Hahnemann was crucified by the </a:t>
            </a:r>
            <a:r>
              <a:rPr lang="en-US" smtClean="0">
                <a:latin typeface="Times New Roman" pitchFamily="18" charset="0"/>
                <a:cs typeface="Times New Roman" pitchFamily="18" charset="0"/>
              </a:rPr>
              <a:t>same council.</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34944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TotalTime>
  <Words>1117</Words>
  <Application>Microsoft Office PowerPoint</Application>
  <PresentationFormat>On-screen Show (4:3)</PresentationFormat>
  <Paragraphs>58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Urban</vt:lpstr>
      <vt:lpstr>ANTAGONISM BETWEEN HOMOEOPATHY AND ALLOPATHY</vt:lpstr>
      <vt:lpstr>Historic point of 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Philosophical point of 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Hahnemann demonstrated the following facts  </vt:lpstr>
      <vt:lpstr>PowerPoint Presentation</vt:lpstr>
      <vt:lpstr>PowerPoint Presentation</vt:lpstr>
    </vt:vector>
  </TitlesOfParts>
  <Company>pramod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satheesh</dc:creator>
  <cp:lastModifiedBy>satheesh </cp:lastModifiedBy>
  <cp:revision>3</cp:revision>
  <dcterms:created xsi:type="dcterms:W3CDTF">2020-05-18T12:00:26Z</dcterms:created>
  <dcterms:modified xsi:type="dcterms:W3CDTF">2021-11-14T21:11:09Z</dcterms:modified>
</cp:coreProperties>
</file>